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72" r:id="rId4"/>
    <p:sldId id="275" r:id="rId5"/>
    <p:sldId id="263" r:id="rId6"/>
    <p:sldId id="280" r:id="rId7"/>
    <p:sldId id="265" r:id="rId8"/>
    <p:sldId id="266" r:id="rId9"/>
    <p:sldId id="264" r:id="rId10"/>
    <p:sldId id="267" r:id="rId11"/>
    <p:sldId id="279" r:id="rId12"/>
    <p:sldId id="270" r:id="rId13"/>
    <p:sldId id="276" r:id="rId14"/>
    <p:sldId id="277" r:id="rId15"/>
    <p:sldId id="281" r:id="rId16"/>
    <p:sldId id="261" r:id="rId17"/>
    <p:sldId id="260" r:id="rId18"/>
    <p:sldId id="259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Introduction" id="{E245FE7C-920B-B741-AAFD-CE65C341FB72}">
          <p14:sldIdLst>
            <p14:sldId id="256"/>
            <p14:sldId id="274"/>
            <p14:sldId id="272"/>
            <p14:sldId id="275"/>
          </p14:sldIdLst>
        </p14:section>
        <p14:section name="Methods" id="{04345429-264D-6149-8ABD-94BCBE742F79}">
          <p14:sldIdLst>
            <p14:sldId id="263"/>
            <p14:sldId id="280"/>
            <p14:sldId id="265"/>
            <p14:sldId id="266"/>
            <p14:sldId id="264"/>
            <p14:sldId id="267"/>
          </p14:sldIdLst>
        </p14:section>
        <p14:section name="Results and Discussion" id="{A20B6E6F-6504-ED41-9C7E-576A03802A34}">
          <p14:sldIdLst>
            <p14:sldId id="279"/>
            <p14:sldId id="270"/>
            <p14:sldId id="276"/>
            <p14:sldId id="277"/>
            <p14:sldId id="281"/>
          </p14:sldIdLst>
        </p14:section>
        <p14:section name="Limitations and Future Work" id="{83D14C52-B16A-8A4C-AFE9-06E49F8C8CCB}">
          <p14:sldIdLst>
            <p14:sldId id="261"/>
            <p14:sldId id="260"/>
            <p14:sldId id="259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7A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92"/>
    <p:restoredTop sz="94658"/>
  </p:normalViewPr>
  <p:slideViewPr>
    <p:cSldViewPr snapToGrid="0">
      <p:cViewPr>
        <p:scale>
          <a:sx n="122" d="100"/>
          <a:sy n="122" d="100"/>
        </p:scale>
        <p:origin x="81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E6DE6-E5AE-3D43-A46F-6A44B66EBC69}" type="datetimeFigureOut">
              <a:rPr lang="en-US" smtClean="0"/>
              <a:t>6/6/25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4A04B-ABC0-594A-8A0D-4BD93B21B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88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4A04B-ABC0-594A-8A0D-4BD93B21B9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15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44A04B-ABC0-594A-8A0D-4BD93B21B9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5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209B3-CF11-596E-025A-019B9971F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1A456-3FAF-7E38-1A56-F774AB211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E4F20-5A98-8F93-9265-E254681BF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BA99D-907E-124E-9600-FC628DD54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8CB66-B560-15EC-6EA5-F2A42571B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26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257E-5572-E9A2-F086-39F2A874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E2A0FE-140D-1DB5-D4CB-347FD7C5A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BAD57-D093-4FA8-EC0B-E314AF5A8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F0EFE-84A1-25E7-2F35-A1F3A360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636DE-5A5F-6481-D37D-0D666F1C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7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8ED1F0-3986-5DB0-DD70-0DC9AC2297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B6ACC-F315-4281-729F-62A0B81C4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5BB4-7801-CA66-1992-0E307AA1D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8C067-E78A-9F16-3A1E-52833D2D3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B6146-7DF0-2F60-8874-CD29C84C4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6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1E696-29D2-E621-ECD8-759DE4A4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36FFF-1A43-0E05-D7D7-22F2D47B0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CD700-D5CC-9372-D0D8-1197B9CDE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CF03D-34CE-350F-99E1-C28063463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86023-BC93-EEB7-9494-6E102EF4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6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4CA4-7AEC-5D0C-379C-3F020E600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52CE5-AE23-541A-558A-36CF82A81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FBD45-BBB8-4EC7-7F71-7614A1B03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63169-B9C0-6450-2C19-39AF912D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34A46-9CB8-84F1-2C6A-F8E36B16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8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B54F-4DC1-CCAB-3096-C1CB7026C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38B09-E5DD-8106-553A-6167DE32F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58215-2A5C-E3E4-1BA2-1AD7C707CF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F5ECC-6F89-B212-436E-6A112E209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0507A-ED28-D471-ACA8-573F3CCA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E124B4-899B-8EC7-70EE-F3F63232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67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1F91-54DD-4410-2AF2-F1D147C27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12355-A8D6-C06F-FEDC-8F0F2D5E1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00F81-BE0B-FC05-B33D-782E20C6D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A602F-DC25-CACC-2634-4904B3D12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A61FD3-CEB0-17D4-B2BD-9DAFDF00AD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38EE8B-D61A-FEC3-4436-DF8B21754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0A779C-27C1-4CF0-F9E6-97AA2ACB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9D4AC0-DCDC-6EF7-E6DE-E824B3F91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25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7EA7-7FAE-E126-874E-71041DCBE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31175-897F-38B6-6698-1CAEBC39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8F713-24DC-F3E7-68ED-AE55F55ED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BBBA1-993C-773D-037B-9D451A01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26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BD75E-B8D2-B70F-E298-4687128A7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80E12-80DF-6FA4-5221-0F668114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63FE96-1E11-0FCD-426D-200E8A9D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29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5EF3E-1CB3-21B1-120A-7BB0694CB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2F9B2-1953-6971-E06F-C1126A01F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66E9FF-C553-BD2C-7B7C-36204E226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22182-3FA9-C55D-CB1F-B6B4F68B1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64326-44A4-22E2-1E62-2FB5FC87B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40BF-C6C9-7E92-8A17-95FD371D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4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D9972-5A74-0BCF-E582-1476B9C33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FD15D4-2B55-9A4E-B156-3E3DFA9AB5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D616-3317-705E-3B1F-EFEBCECC3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14F80-90F6-6FED-6371-156AD94BB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CF7D0-F247-7A52-2FB2-739E91F3F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5CAE8-D2B0-C570-12F2-FC535C4B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8EC5E6-B5E6-DE1A-D34E-CA78CB17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55F4DF-8563-4716-655F-B0802C688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B5CB9-153C-ACB2-03D6-F16BCC9A22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B2AA3F-9850-7245-BB37-79B34F0D6036}" type="datetimeFigureOut">
              <a:rPr lang="en-US" smtClean="0"/>
              <a:t>6/6/25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5708D-F6A4-8EC3-373A-99D19FCCC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EC20C-245B-6EC0-309D-8329ABBF81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E3EA4D-834A-E842-9D9B-E85F98D29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4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D76892-7704-F1CF-978E-ED56F15B24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D7317-CAFF-7DF5-37F9-91DAD4A06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710" y="2011920"/>
            <a:ext cx="10898579" cy="1417080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aramond" panose="02020404030301010803" pitchFamily="18" charset="0"/>
              </a:rPr>
              <a:t>Short-term PM2.5 Forecasting using Geospatial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D4EBA-5DE0-C0AD-1CC0-1AE6FD838B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0140"/>
            <a:ext cx="9144000" cy="170015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 CS191W project by Nachat Jatusripitak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Advised by Dan Iancu and Mykel Kochenderfer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June 2, 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55BC8-737B-F57C-D407-33133D78FADB}"/>
              </a:ext>
            </a:extLst>
          </p:cNvPr>
          <p:cNvSpPr txBox="1"/>
          <p:nvPr/>
        </p:nvSpPr>
        <p:spPr>
          <a:xfrm>
            <a:off x="9144000" y="6488668"/>
            <a:ext cx="304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REUTERS/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Chalinee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Garamond" panose="02020404030301010803" pitchFamily="18" charset="0"/>
              </a:rPr>
              <a:t>Thirasupa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59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F8D6C-0D9F-2FCB-9055-D3DA2E3C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Trained </a:t>
            </a:r>
            <a:r>
              <a:rPr lang="en-US" dirty="0" err="1">
                <a:latin typeface="Garamond" panose="02020404030301010803" pitchFamily="18" charset="0"/>
              </a:rPr>
              <a:t>XGBoost</a:t>
            </a:r>
            <a:r>
              <a:rPr lang="en-US" dirty="0">
                <a:latin typeface="Garamond" panose="02020404030301010803" pitchFamily="18" charset="0"/>
              </a:rPr>
              <a:t> on tabularized dataset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211C7-DD81-55CD-02A6-3B02BBAD8C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7517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Garamond" panose="02020404030301010803" pitchFamily="18" charset="0"/>
                  </a:rPr>
                  <a:t>Investigated the effect of the following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>
                        <a:latin typeface="Garamond" panose="02020404030301010803" pitchFamily="18" charset="0"/>
                      </a:rPr>
                      <m:t>PM</m:t>
                    </m:r>
                    <m:r>
                      <m:rPr>
                        <m:nor/>
                      </m:rPr>
                      <a:rPr lang="en-US">
                        <a:latin typeface="Garamond" panose="02020404030301010803" pitchFamily="18" charset="0"/>
                      </a:rPr>
                      <m:t>2.5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prediction RMSE: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Garamond" panose="02020404030301010803" pitchFamily="18" charset="0"/>
                  </a:rPr>
                  <a:t>Exogenous variables			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Garamond" panose="02020404030301010803" pitchFamily="18" charset="0"/>
                  </a:rPr>
                  <a:t>Temporal features 			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Garamond" panose="02020404030301010803" pitchFamily="18" charset="0"/>
                  </a:rPr>
                  <a:t>Spatial features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Garamond" panose="02020404030301010803" pitchFamily="18" charset="0"/>
                  </a:rPr>
                  <a:t>Seasonality indicators 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>
                    <a:latin typeface="Garamond" panose="02020404030301010803" pitchFamily="18" charset="0"/>
                  </a:rPr>
                  <a:t>Physics-inspired transport features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>
                    <a:latin typeface="Garamond" panose="02020404030301010803" pitchFamily="18" charset="0"/>
                  </a:rPr>
                  <a:t>Baseline: </a:t>
                </a:r>
                <a:r>
                  <a:rPr lang="en-US" dirty="0">
                    <a:latin typeface="Garamond" panose="02020404030301010803" pitchFamily="18" charset="0"/>
                  </a:rPr>
                  <a:t>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>
                        <a:latin typeface="Garamond" panose="02020404030301010803" pitchFamily="18" charset="0"/>
                      </a:rPr>
                      <m:t>PM</m:t>
                    </m:r>
                    <m:r>
                      <m:rPr>
                        <m:nor/>
                      </m:rPr>
                      <a:rPr lang="en-US">
                        <a:latin typeface="Garamond" panose="02020404030301010803" pitchFamily="18" charset="0"/>
                      </a:rPr>
                      <m:t>2.5 = 0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at all times (naïve persistence)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B211C7-DD81-55CD-02A6-3B02BBAD8C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75175"/>
              </a:xfrm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496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CE1E6-D3F1-EEDE-23B4-EC5F32E19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50AB-4DFA-030B-2193-A25985AB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More spatial context improves RMSE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AD5255-828E-58DF-401B-235B9A3A3702}"/>
                  </a:ext>
                </a:extLst>
              </p:cNvPr>
              <p:cNvSpPr txBox="1"/>
              <p:nvPr/>
            </p:nvSpPr>
            <p:spPr>
              <a:xfrm>
                <a:off x="1099457" y="5737163"/>
                <a:ext cx="999308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atin typeface="Garamond" panose="02020404030301010803" pitchFamily="18" charset="0"/>
                  </a:rPr>
                  <a:t>(left: mean-pooling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sz="2400">
                        <a:latin typeface="Garamond" panose="02020404030301010803" pitchFamily="18" charset="0"/>
                      </a:rPr>
                      <m:t>PM</m:t>
                    </m:r>
                    <m:r>
                      <m:rPr>
                        <m:nor/>
                      </m:rPr>
                      <a:rPr lang="en-US" sz="2400">
                        <a:latin typeface="Garamond" panose="02020404030301010803" pitchFamily="18" charset="0"/>
                      </a:rPr>
                      <m:t>2.5</m:t>
                    </m:r>
                  </m:oMath>
                </a14:m>
                <a:r>
                  <a:rPr lang="en-US" sz="2400" dirty="0">
                    <a:latin typeface="Garamond" panose="02020404030301010803" pitchFamily="18" charset="0"/>
                  </a:rPr>
                  <a:t>, right: max-pooling FRP)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2AD5255-828E-58DF-401B-235B9A3A3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57" y="5737163"/>
                <a:ext cx="9993086" cy="461665"/>
              </a:xfrm>
              <a:prstGeom prst="rect">
                <a:avLst/>
              </a:prstGeom>
              <a:blipFill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65C1119-8621-9B06-BE28-4024D9B96CDD}"/>
              </a:ext>
            </a:extLst>
          </p:cNvPr>
          <p:cNvGrpSpPr/>
          <p:nvPr/>
        </p:nvGrpSpPr>
        <p:grpSpPr>
          <a:xfrm>
            <a:off x="419523" y="2051539"/>
            <a:ext cx="11352954" cy="3324773"/>
            <a:chOff x="607449" y="1956502"/>
            <a:chExt cx="10746351" cy="31471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479AAE-935D-C6A9-ECAA-375CDCC42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449" y="1956502"/>
              <a:ext cx="5270102" cy="31471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9C73E53-1753-B2E8-F08C-CD8FA0D4B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3697" y="1956502"/>
              <a:ext cx="5270103" cy="31471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9175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E3A98-1BF8-FADD-87FA-C25B53914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A886-48A2-F1B2-B989-F819B619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Monthly indicators provide modest benefit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7965F-0CD5-D15D-C6E3-E7C728038359}"/>
              </a:ext>
            </a:extLst>
          </p:cNvPr>
          <p:cNvSpPr txBox="1"/>
          <p:nvPr/>
        </p:nvSpPr>
        <p:spPr>
          <a:xfrm>
            <a:off x="1099457" y="5737163"/>
            <a:ext cx="9993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Garamond" panose="02020404030301010803" pitchFamily="18" charset="0"/>
              </a:rPr>
              <a:t>Monthly indicators tell the model if we are in a high-pollution season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587672E-C7F7-624F-AEF8-E9F1044C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891" y="1578369"/>
            <a:ext cx="6964218" cy="415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7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9D9DA-62D6-4ACD-770F-30765D87D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D8B83-FA7A-EA9C-97D6-555AEB47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10% lower RMSE than baseline on test 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934FA-0C5D-6C10-6DB6-EE50A1E84AD0}"/>
              </a:ext>
            </a:extLst>
          </p:cNvPr>
          <p:cNvSpPr txBox="1"/>
          <p:nvPr/>
        </p:nvSpPr>
        <p:spPr>
          <a:xfrm>
            <a:off x="5290456" y="1871503"/>
            <a:ext cx="6270172" cy="4472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Garamond" panose="02020404030301010803" pitchFamily="18" charset="0"/>
              </a:rPr>
              <a:t>Model (RMSE: 5.05) showed superior performance to naïve baseline (RMSE: 5.62) on 2022 test set.</a:t>
            </a:r>
            <a:br>
              <a:rPr lang="en-US" sz="2400" dirty="0">
                <a:latin typeface="Garamond" panose="02020404030301010803" pitchFamily="18" charset="0"/>
              </a:rPr>
            </a:br>
            <a:endParaRPr lang="en-US" sz="24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Garamond" panose="02020404030301010803" pitchFamily="18" charset="0"/>
              </a:rPr>
              <a:t>Observations: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Reasonable performance on ‘regular’ days.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Fails to capture extreme pollution events.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Slight negative bias – underpredicts changes.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Garamond" panose="020204040303010108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86349-524E-2287-BFC3-FF9EEACC6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00" y="1871503"/>
            <a:ext cx="4439392" cy="436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5FF32-D1F3-D266-4257-E345488AB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AC85CD-27BC-DC07-0CEE-825A2A20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Emissions modeling needs improvement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91B107-CF9A-FF31-0F28-05181E82FA42}"/>
              </a:ext>
            </a:extLst>
          </p:cNvPr>
          <p:cNvGrpSpPr/>
          <p:nvPr/>
        </p:nvGrpSpPr>
        <p:grpSpPr>
          <a:xfrm>
            <a:off x="2014489" y="1585584"/>
            <a:ext cx="7501058" cy="5183027"/>
            <a:chOff x="1814793" y="1690688"/>
            <a:chExt cx="7501058" cy="51830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E0AB06C-E93C-0E2A-C988-B3D16219DE74}"/>
                </a:ext>
              </a:extLst>
            </p:cNvPr>
            <p:cNvGrpSpPr/>
            <p:nvPr/>
          </p:nvGrpSpPr>
          <p:grpSpPr>
            <a:xfrm>
              <a:off x="1814793" y="1690688"/>
              <a:ext cx="7501058" cy="5183027"/>
              <a:chOff x="3528892" y="2508250"/>
              <a:chExt cx="5062658" cy="349815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EC9B0B1-C925-1EAC-3FA9-088561DBE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0450" y="2508250"/>
                <a:ext cx="4991100" cy="18415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C91E174-EFC6-1BBB-31D0-86306448F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8892" y="4138508"/>
                <a:ext cx="5062657" cy="1867901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18C5F1-9485-64C0-AAA3-C7852FDC3016}"/>
                </a:ext>
              </a:extLst>
            </p:cNvPr>
            <p:cNvGrpSpPr/>
            <p:nvPr/>
          </p:nvGrpSpPr>
          <p:grpSpPr>
            <a:xfrm>
              <a:off x="3360695" y="1690688"/>
              <a:ext cx="5490953" cy="4750730"/>
              <a:chOff x="3360695" y="1750415"/>
              <a:chExt cx="5490953" cy="475073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BB3D7933-704C-240D-25FD-2711D7802E9F}"/>
                  </a:ext>
                </a:extLst>
              </p:cNvPr>
              <p:cNvGrpSpPr/>
              <p:nvPr/>
            </p:nvGrpSpPr>
            <p:grpSpPr>
              <a:xfrm>
                <a:off x="3360695" y="1750415"/>
                <a:ext cx="1601334" cy="4750730"/>
                <a:chOff x="2601798" y="399756"/>
                <a:chExt cx="2045616" cy="6068798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AB66EAB0-81E8-9542-F304-3C595F7A28F5}"/>
                    </a:ext>
                  </a:extLst>
                </p:cNvPr>
                <p:cNvSpPr/>
                <p:nvPr/>
              </p:nvSpPr>
              <p:spPr>
                <a:xfrm>
                  <a:off x="2601798" y="399756"/>
                  <a:ext cx="2045616" cy="282989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0EDDBA6-2D6B-F544-D74C-585AA82A5A54}"/>
                    </a:ext>
                  </a:extLst>
                </p:cNvPr>
                <p:cNvSpPr/>
                <p:nvPr/>
              </p:nvSpPr>
              <p:spPr>
                <a:xfrm>
                  <a:off x="2601798" y="3638662"/>
                  <a:ext cx="2045616" cy="282989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BFD570E-3416-0BE6-343C-EA6A734022DB}"/>
                  </a:ext>
                </a:extLst>
              </p:cNvPr>
              <p:cNvSpPr/>
              <p:nvPr/>
            </p:nvSpPr>
            <p:spPr>
              <a:xfrm>
                <a:off x="7250314" y="1750415"/>
                <a:ext cx="1601334" cy="221527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348CFB6-4187-4E37-3ACD-181306CDB47F}"/>
                  </a:ext>
                </a:extLst>
              </p:cNvPr>
              <p:cNvSpPr/>
              <p:nvPr/>
            </p:nvSpPr>
            <p:spPr>
              <a:xfrm>
                <a:off x="7250314" y="4277601"/>
                <a:ext cx="1601334" cy="221527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124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29D9724-6FF7-9C3B-C5C4-274AA2FDF5EB}"/>
              </a:ext>
            </a:extLst>
          </p:cNvPr>
          <p:cNvGrpSpPr/>
          <p:nvPr/>
        </p:nvGrpSpPr>
        <p:grpSpPr>
          <a:xfrm>
            <a:off x="3600450" y="298155"/>
            <a:ext cx="4991100" cy="4953000"/>
            <a:chOff x="3600450" y="298155"/>
            <a:chExt cx="4991100" cy="4953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7BBA142-AA57-0993-C9C2-17ED1E6E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0450" y="298155"/>
              <a:ext cx="4991100" cy="2476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11B070-A02C-EBAF-1D27-98D6E92CB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00450" y="2774655"/>
              <a:ext cx="4991100" cy="247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731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BBC13-6A17-BE3A-4BEF-4186D4313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8CC9-F722-BD65-CDFF-CA90AC49F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Active fire data can miss small and short fires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C6D8D7-7F09-BB15-3A3C-94F8236AC1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Garamond" panose="02020404030301010803" pitchFamily="18" charset="0"/>
                  </a:rPr>
                  <a:t>Active fire detections obtained from VIIRS satellite data product.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Garamond" panose="02020404030301010803" pitchFamily="18" charset="0"/>
                  </a:rPr>
                  <a:t>Detects ‘hot’ pixels in MIR band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can miss small or obscured fires</a:t>
                </a: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dirty="0">
                    <a:latin typeface="Garamond" panose="02020404030301010803" pitchFamily="18" charset="0"/>
                  </a:rPr>
                  <a:t>Orbits Earth once a day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will miss short-duration fires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   Possible to miss agricultural burning and spuriously miss other fires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>
                    <a:latin typeface="Garamond" panose="02020404030301010803" pitchFamily="18" charset="0"/>
                  </a:rPr>
                  <a:t>Solution: supplement VIIRS with MODIS satellite data product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C6D8D7-7F09-BB15-3A3C-94F8236AC1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7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B7150-3517-B557-64F2-255A96356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5608-51F8-5A23-6741-E0654FE5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latin typeface="Garamond" panose="02020404030301010803" pitchFamily="18" charset="0"/>
              </a:rPr>
              <a:t>XGBoost</a:t>
            </a:r>
            <a:r>
              <a:rPr lang="en-US" sz="4000" dirty="0">
                <a:latin typeface="Garamond" panose="02020404030301010803" pitchFamily="18" charset="0"/>
              </a:rPr>
              <a:t> is not an inherently spatiotemporal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D602A-7138-1EE9-FBB9-C924B5D405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Garamond" panose="02020404030301010803" pitchFamily="18" charset="0"/>
                  </a:rPr>
                  <a:t>Current approach requires engineering spatiotemporal features by hand.</a:t>
                </a:r>
              </a:p>
              <a:p>
                <a:pPr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latin typeface="Garamond" panose="02020404030301010803" pitchFamily="18" charset="0"/>
                  </a:rPr>
                  <a:t>Evidence to suggest long-range PM2.5 transport.</a:t>
                </a:r>
              </a:p>
              <a:p>
                <a:pPr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latin typeface="Garamond" panose="02020404030301010803" pitchFamily="18" charset="0"/>
                  </a:rPr>
                  <a:t>Larger spatial field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more spatial features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more complex interactions.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b="1" dirty="0">
                    <a:latin typeface="Garamond" panose="02020404030301010803" pitchFamily="18" charset="0"/>
                  </a:rPr>
                  <a:t>Idea: hybrid model using a light CNN to extract spatial features?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>
                    <a:latin typeface="Garamond" panose="02020404030301010803" pitchFamily="18" charset="0"/>
                  </a:rPr>
                  <a:t>Let CNN handle just the spatial stuff and have </a:t>
                </a:r>
                <a:r>
                  <a:rPr lang="en-US" dirty="0" err="1">
                    <a:latin typeface="Garamond" panose="02020404030301010803" pitchFamily="18" charset="0"/>
                  </a:rPr>
                  <a:t>XGBoost</a:t>
                </a:r>
                <a:r>
                  <a:rPr lang="en-US" dirty="0">
                    <a:latin typeface="Garamond" panose="02020404030301010803" pitchFamily="18" charset="0"/>
                  </a:rPr>
                  <a:t> do the rest.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CD602A-7138-1EE9-FBB9-C924B5D405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r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138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C4EDE-32DC-BCC4-326B-224B9EE39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8A41E-8615-1EED-6CFC-7DD65C91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PM2.5 data is only a synthetic “ground truth”</a:t>
            </a:r>
          </a:p>
        </p:txBody>
      </p:sp>
      <p:pic>
        <p:nvPicPr>
          <p:cNvPr id="10" name="Picture 9" descr="A map of the world&#10;&#10;AI-generated content may be incorrect.">
            <a:extLst>
              <a:ext uri="{FF2B5EF4-FFF2-40B4-BE49-F238E27FC236}">
                <a16:creationId xmlns:a16="http://schemas.microsoft.com/office/drawing/2014/main" id="{1F2D3E39-2B6E-2863-CCB8-B5999A43C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975921"/>
            <a:ext cx="4875028" cy="2026109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03B935E-1EAF-8C5B-DD30-115E78C66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5358" y="1825625"/>
            <a:ext cx="4988441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Garamond" panose="02020404030301010803" pitchFamily="18" charset="0"/>
              </a:rPr>
              <a:t>Why do we use it?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Garamond" panose="02020404030301010803" pitchFamily="18" charset="0"/>
              </a:rPr>
              <a:t>Gapless (no missing data)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Garamond" panose="02020404030301010803" pitchFamily="18" charset="0"/>
              </a:rPr>
              <a:t>High spatiotemporal resolution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b="1" dirty="0">
                <a:latin typeface="Garamond" panose="02020404030301010803" pitchFamily="18" charset="0"/>
              </a:rPr>
              <a:t>What’s wrong with it?</a:t>
            </a:r>
            <a:endParaRPr lang="en-US" sz="24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Garamond" panose="02020404030301010803" pitchFamily="18" charset="0"/>
              </a:rPr>
              <a:t>RMSE of ~13.39 </a:t>
            </a:r>
            <a:r>
              <a:rPr lang="el-GR" sz="2400" dirty="0">
                <a:latin typeface="Garamond" panose="02020404030301010803" pitchFamily="18" charset="0"/>
              </a:rPr>
              <a:t>μ</a:t>
            </a:r>
            <a:r>
              <a:rPr lang="en-US" sz="2400" dirty="0">
                <a:latin typeface="Garamond" panose="02020404030301010803" pitchFamily="18" charset="0"/>
              </a:rPr>
              <a:t>g/m3 in Asia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Garamond" panose="02020404030301010803" pitchFamily="18" charset="0"/>
              </a:rPr>
              <a:t>Not validated in remote regions</a:t>
            </a:r>
          </a:p>
        </p:txBody>
      </p:sp>
      <p:pic>
        <p:nvPicPr>
          <p:cNvPr id="18" name="Picture 17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FE227265-6796-C66E-9D46-102C99401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261056"/>
            <a:ext cx="4875029" cy="15511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D862D5-F624-ACE3-A768-D75769DA20B5}"/>
              </a:ext>
            </a:extLst>
          </p:cNvPr>
          <p:cNvSpPr txBox="1"/>
          <p:nvPr/>
        </p:nvSpPr>
        <p:spPr>
          <a:xfrm>
            <a:off x="1357881" y="5812202"/>
            <a:ext cx="3835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Image and table courtesy of Wei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197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63CC-13BC-0EDC-2092-78BE6C11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0758-D882-3343-677E-6D5AC6846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Short-term PM2.5 forecasting is important for targeted policymaking.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Constructed a </a:t>
            </a:r>
            <a:r>
              <a:rPr lang="en-US" i="1" dirty="0">
                <a:latin typeface="Garamond" panose="02020404030301010803" pitchFamily="18" charset="0"/>
              </a:rPr>
              <a:t>born-spatial </a:t>
            </a:r>
            <a:r>
              <a:rPr lang="en-US" dirty="0">
                <a:latin typeface="Garamond" panose="02020404030301010803" pitchFamily="18" charset="0"/>
              </a:rPr>
              <a:t>gridded dataset for training such models.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Experiments with </a:t>
            </a:r>
            <a:r>
              <a:rPr lang="en-US" dirty="0" err="1">
                <a:latin typeface="Garamond" panose="02020404030301010803" pitchFamily="18" charset="0"/>
              </a:rPr>
              <a:t>XGBoost</a:t>
            </a:r>
            <a:r>
              <a:rPr lang="en-US" dirty="0">
                <a:latin typeface="Garamond" panose="02020404030301010803" pitchFamily="18" charset="0"/>
              </a:rPr>
              <a:t> found issues with extreme values and spatiotemporal autocorrelation.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Garamond" panose="02020404030301010803" pitchFamily="18" charset="0"/>
              </a:rPr>
              <a:t>Future work should address these limitations in the data and model.</a:t>
            </a:r>
          </a:p>
        </p:txBody>
      </p:sp>
    </p:spTree>
    <p:extLst>
      <p:ext uri="{BB962C8B-B14F-4D97-AF65-F5344CB8AC3E}">
        <p14:creationId xmlns:p14="http://schemas.microsoft.com/office/powerpoint/2010/main" val="352500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2BD8F-AD16-B2C0-AB3A-967ABBF6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14" y="365125"/>
            <a:ext cx="10765971" cy="132556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PM2.5 is a public health threat to Southeast Asia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C4043F-2E41-3FF6-C05F-6DC2F042C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882" y="1830063"/>
            <a:ext cx="7808233" cy="466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8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8DBF32-9E66-EB83-EB80-ACA25C0A1B4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98713" y="365125"/>
                <a:ext cx="11255829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>
                    <a:latin typeface="Garamond" panose="02020404030301010803" pitchFamily="18" charset="0"/>
                  </a:rPr>
                  <a:t>Accurate, scalable forecasting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4000" dirty="0">
                    <a:latin typeface="Garamond" panose="02020404030301010803" pitchFamily="18" charset="0"/>
                  </a:rPr>
                  <a:t> targeted interventions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A8DBF32-9E66-EB83-EB80-ACA25C0A1B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8713" y="365125"/>
                <a:ext cx="11255829" cy="1325563"/>
              </a:xfrm>
              <a:blipFill>
                <a:blip r:embed="rId2"/>
                <a:stretch>
                  <a:fillRect l="-19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22078A-120F-914D-E9AB-0387917A4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7"/>
            <a:ext cx="5438382" cy="480218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Garamond" panose="02020404030301010803" pitchFamily="18" charset="0"/>
              </a:rPr>
              <a:t>With high-frequency regional forecasting, policymakers can strategically: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Issue timely warnings for vulnerable populations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Impose targeted and temporary restrictions on high-emissions activities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aramond" panose="02020404030301010803" pitchFamily="18" charset="0"/>
              </a:rPr>
              <a:t>Deploy emergency services to high-risk communities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5BA008-64E5-8E7F-1A17-C8566C5C6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89" y="1990068"/>
            <a:ext cx="4915868" cy="420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4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09C2A-CA91-018D-372C-72EE239FF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Garamond" panose="02020404030301010803" pitchFamily="18" charset="0"/>
              </a:rPr>
              <a:t>Lack of </a:t>
            </a:r>
            <a:r>
              <a:rPr lang="en-US" sz="3600" i="1" dirty="0">
                <a:latin typeface="Garamond" panose="02020404030301010803" pitchFamily="18" charset="0"/>
              </a:rPr>
              <a:t>born-spatial </a:t>
            </a:r>
            <a:r>
              <a:rPr lang="en-US" sz="3600" dirty="0">
                <a:latin typeface="Garamond" panose="02020404030301010803" pitchFamily="18" charset="0"/>
              </a:rPr>
              <a:t>gridded datasets for PM2.5 forecasting </a:t>
            </a:r>
          </a:p>
        </p:txBody>
      </p:sp>
    </p:spTree>
    <p:extLst>
      <p:ext uri="{BB962C8B-B14F-4D97-AF65-F5344CB8AC3E}">
        <p14:creationId xmlns:p14="http://schemas.microsoft.com/office/powerpoint/2010/main" val="62335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312B-0D9E-7105-2A9F-1502B78B4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Dataset from satellite retrieval and reanalysis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F4C7E9-9128-99D9-D017-922AF81C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962117"/>
            <a:ext cx="5444370" cy="13497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Garamond" panose="02020404030301010803" pitchFamily="18" charset="0"/>
              </a:rPr>
              <a:t>44 x 44px </a:t>
            </a:r>
            <a:r>
              <a:rPr lang="en-US" sz="2400" dirty="0" err="1">
                <a:latin typeface="Garamond" panose="02020404030301010803" pitchFamily="18" charset="0"/>
              </a:rPr>
              <a:t>GeoTIFF</a:t>
            </a:r>
            <a:r>
              <a:rPr lang="en-US" sz="2400" dirty="0">
                <a:latin typeface="Garamond" panose="02020404030301010803" pitchFamily="18" charset="0"/>
              </a:rPr>
              <a:t> images gridded at ~11.1km spatial res., daily temporal res.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E4427D-7971-E3C5-5538-D14A3A1E5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065209"/>
              </p:ext>
            </p:extLst>
          </p:nvPr>
        </p:nvGraphicFramePr>
        <p:xfrm>
          <a:off x="6096000" y="1825625"/>
          <a:ext cx="5444370" cy="300155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22185">
                  <a:extLst>
                    <a:ext uri="{9D8B030D-6E8A-4147-A177-3AD203B41FA5}">
                      <a16:colId xmlns:a16="http://schemas.microsoft.com/office/drawing/2014/main" val="3611586185"/>
                    </a:ext>
                  </a:extLst>
                </a:gridCol>
                <a:gridCol w="2722185">
                  <a:extLst>
                    <a:ext uri="{9D8B030D-6E8A-4147-A177-3AD203B41FA5}">
                      <a16:colId xmlns:a16="http://schemas.microsoft.com/office/drawing/2014/main" val="1662965370"/>
                    </a:ext>
                  </a:extLst>
                </a:gridCol>
              </a:tblGrid>
              <a:tr h="60031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</a:rPr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</a:rPr>
                        <a:t>Source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609498"/>
                  </a:ext>
                </a:extLst>
              </a:tr>
              <a:tr h="60031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Garamond" panose="02020404030301010803" pitchFamily="18" charset="0"/>
                        </a:rPr>
                        <a:t>PM2.5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Garamond" panose="02020404030301010803" pitchFamily="18" charset="0"/>
                        </a:rPr>
                        <a:t>GHAP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4852888"/>
                  </a:ext>
                </a:extLst>
              </a:tr>
              <a:tr h="60031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Garamond" panose="02020404030301010803" pitchFamily="18" charset="0"/>
                        </a:rPr>
                        <a:t>Elevation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Garamond" panose="02020404030301010803" pitchFamily="18" charset="0"/>
                        </a:rPr>
                        <a:t>SRTM v4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459220"/>
                  </a:ext>
                </a:extLst>
              </a:tr>
              <a:tr h="60031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Garamond" panose="02020404030301010803" pitchFamily="18" charset="0"/>
                        </a:rPr>
                        <a:t>Climate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Garamond" panose="02020404030301010803" pitchFamily="18" charset="0"/>
                        </a:rPr>
                        <a:t>ERA5-Land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290336"/>
                  </a:ext>
                </a:extLst>
              </a:tr>
              <a:tr h="60031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Garamond" panose="02020404030301010803" pitchFamily="18" charset="0"/>
                        </a:rPr>
                        <a:t>Active Fire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ysClr val="windowText" lastClr="000000"/>
                          </a:solidFill>
                          <a:latin typeface="Garamond" panose="02020404030301010803" pitchFamily="18" charset="0"/>
                        </a:rPr>
                        <a:t>VIIRS VNP14IMG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355196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8C89C92-872E-947D-A28E-E304F7BCCA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458" t="21165" r="9910" b="14401"/>
          <a:stretch>
            <a:fillRect/>
          </a:stretch>
        </p:blipFill>
        <p:spPr>
          <a:xfrm>
            <a:off x="651630" y="1935124"/>
            <a:ext cx="4882116" cy="38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47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B2E2D-B789-BDC2-D2C5-FA25B2A1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8E7B2-FB75-CD68-DBE9-E8B4006FA470}"/>
              </a:ext>
            </a:extLst>
          </p:cNvPr>
          <p:cNvGrpSpPr/>
          <p:nvPr/>
        </p:nvGrpSpPr>
        <p:grpSpPr>
          <a:xfrm>
            <a:off x="1219199" y="2368550"/>
            <a:ext cx="9884899" cy="3224176"/>
            <a:chOff x="1219200" y="2368550"/>
            <a:chExt cx="6502400" cy="2120900"/>
          </a:xfrm>
        </p:grpSpPr>
        <p:pic>
          <p:nvPicPr>
            <p:cNvPr id="5" name="Picture 4" descr="A graph of a normalized line&#10;&#10;AI-generated content may be incorrect.">
              <a:extLst>
                <a:ext uri="{FF2B5EF4-FFF2-40B4-BE49-F238E27FC236}">
                  <a16:creationId xmlns:a16="http://schemas.microsoft.com/office/drawing/2014/main" id="{7B72CA18-155C-C8C6-A33D-6A26BA46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0400" y="2368550"/>
              <a:ext cx="3251200" cy="2120900"/>
            </a:xfrm>
            <a:prstGeom prst="rect">
              <a:avLst/>
            </a:prstGeom>
          </p:spPr>
        </p:pic>
        <p:pic>
          <p:nvPicPr>
            <p:cNvPr id="7" name="Picture 6" descr="A graph with red and green lines&#10;&#10;AI-generated content may be incorrect.">
              <a:extLst>
                <a:ext uri="{FF2B5EF4-FFF2-40B4-BE49-F238E27FC236}">
                  <a16:creationId xmlns:a16="http://schemas.microsoft.com/office/drawing/2014/main" id="{996A242C-0135-7AEC-A55F-E8209AE43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" y="2368550"/>
              <a:ext cx="3251200" cy="2120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754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550EF8-8906-B9EB-AAA9-E896CBD6801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b="0" i="0" smtClean="0">
                        <a:latin typeface="Garamond" panose="02020404030301010803" pitchFamily="18" charset="0"/>
                      </a:rPr>
                      <m:t>PM</m:t>
                    </m:r>
                    <m:r>
                      <m:rPr>
                        <m:nor/>
                      </m:rPr>
                      <a:rPr lang="en-US" b="0" i="0" smtClean="0">
                        <a:latin typeface="Garamond" panose="02020404030301010803" pitchFamily="18" charset="0"/>
                      </a:rPr>
                      <m:t>2.5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shows spatiotemporal autocorrelation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550EF8-8906-B9EB-AAA9-E896CBD680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0C4DEF7-6719-3194-CBA2-664B3F3A1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40" y="1861910"/>
            <a:ext cx="6239631" cy="308814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5263481-2DA7-65AE-5E4F-26C52C80E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290" y="5121275"/>
            <a:ext cx="8485415" cy="121008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Garamond" panose="02020404030301010803" pitchFamily="18" charset="0"/>
              </a:rPr>
              <a:t>ACF/PACFs detect temporal autocorrelation up to 20-ish days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Garamond" panose="02020404030301010803" pitchFamily="18" charset="0"/>
              </a:rPr>
              <a:t>Suggests purging gap of ~20 days is needed to avoid temporal leakage</a:t>
            </a:r>
          </a:p>
        </p:txBody>
      </p:sp>
    </p:spTree>
    <p:extLst>
      <p:ext uri="{BB962C8B-B14F-4D97-AF65-F5344CB8AC3E}">
        <p14:creationId xmlns:p14="http://schemas.microsoft.com/office/powerpoint/2010/main" val="2859843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CC451-15AF-12B1-D198-E2DD5A34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120D5D-4D5B-F296-2C17-845D5C6F85B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nor/>
                      </m:rPr>
                      <a:rPr lang="en-US" b="0" i="0" smtClean="0">
                        <a:latin typeface="Garamond" panose="02020404030301010803" pitchFamily="18" charset="0"/>
                      </a:rPr>
                      <m:t>PM</m:t>
                    </m:r>
                    <m:r>
                      <m:rPr>
                        <m:nor/>
                      </m:rPr>
                      <a:rPr lang="en-US" b="0" i="0" smtClean="0">
                        <a:latin typeface="Garamond" panose="02020404030301010803" pitchFamily="18" charset="0"/>
                      </a:rPr>
                      <m:t>2.5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exhibits spatial autocorrelation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2120D5D-4D5B-F296-2C17-845D5C6F85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25ED4A1-BA97-C656-C9A9-D6E3646B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707" y="1829650"/>
            <a:ext cx="4892927" cy="31987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FDD7A6-1097-1427-F1AC-CCE191EEE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5166" y="5121275"/>
            <a:ext cx="8961666" cy="121008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Garamond" panose="02020404030301010803" pitchFamily="18" charset="0"/>
              </a:rPr>
              <a:t>Variograms detect spatial autocorrelation (beyond 20 pixels on some days)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latin typeface="Garamond" panose="02020404030301010803" pitchFamily="18" charset="0"/>
              </a:rPr>
              <a:t>Suggests image pixels </a:t>
            </a:r>
            <a:r>
              <a:rPr lang="en-US" sz="2400" i="1" dirty="0">
                <a:latin typeface="Garamond" panose="02020404030301010803" pitchFamily="18" charset="0"/>
              </a:rPr>
              <a:t>must </a:t>
            </a:r>
            <a:r>
              <a:rPr lang="en-US" sz="2400" dirty="0">
                <a:latin typeface="Garamond" panose="02020404030301010803" pitchFamily="18" charset="0"/>
              </a:rPr>
              <a:t>be treated together to avoid spatial leakage</a:t>
            </a:r>
          </a:p>
        </p:txBody>
      </p:sp>
    </p:spTree>
    <p:extLst>
      <p:ext uri="{BB962C8B-B14F-4D97-AF65-F5344CB8AC3E}">
        <p14:creationId xmlns:p14="http://schemas.microsoft.com/office/powerpoint/2010/main" val="679845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F387-059D-7775-CFFD-2B5E675F7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9057" cy="1325563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Spatiotemporal CV informed by autocorrelation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694F82-F684-2A31-E220-30746C0CA36A}"/>
              </a:ext>
            </a:extLst>
          </p:cNvPr>
          <p:cNvGrpSpPr/>
          <p:nvPr/>
        </p:nvGrpSpPr>
        <p:grpSpPr>
          <a:xfrm>
            <a:off x="148213" y="2205147"/>
            <a:ext cx="11895573" cy="3909540"/>
            <a:chOff x="-113157" y="2205147"/>
            <a:chExt cx="11895573" cy="390954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0B9E8AE-33CA-D0B8-DD79-F8C6D1FA1669}"/>
                </a:ext>
              </a:extLst>
            </p:cNvPr>
            <p:cNvCxnSpPr>
              <a:cxnSpLocks/>
            </p:cNvCxnSpPr>
            <p:nvPr/>
          </p:nvCxnSpPr>
          <p:spPr>
            <a:xfrm>
              <a:off x="1670638" y="5867939"/>
              <a:ext cx="83194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C2EC5C8-E79A-B4FE-F13B-FDC9B7442DF7}"/>
                </a:ext>
              </a:extLst>
            </p:cNvPr>
            <p:cNvCxnSpPr>
              <a:cxnSpLocks/>
            </p:cNvCxnSpPr>
            <p:nvPr/>
          </p:nvCxnSpPr>
          <p:spPr>
            <a:xfrm>
              <a:off x="1670638" y="2205147"/>
              <a:ext cx="0" cy="366279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DC7C76-F650-8A83-FC8A-BBC516FF3D12}"/>
                </a:ext>
              </a:extLst>
            </p:cNvPr>
            <p:cNvSpPr txBox="1"/>
            <p:nvPr/>
          </p:nvSpPr>
          <p:spPr>
            <a:xfrm>
              <a:off x="10073955" y="5653022"/>
              <a:ext cx="1030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Garamond" panose="02020404030301010803" pitchFamily="18" charset="0"/>
                </a:rPr>
                <a:t>Time</a:t>
              </a: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A7A92919-57C9-2B56-A0BF-2CCB10C5D535}"/>
                </a:ext>
              </a:extLst>
            </p:cNvPr>
            <p:cNvGrpSpPr/>
            <p:nvPr/>
          </p:nvGrpSpPr>
          <p:grpSpPr>
            <a:xfrm>
              <a:off x="-73572" y="5171170"/>
              <a:ext cx="5702898" cy="461665"/>
              <a:chOff x="-73572" y="5171170"/>
              <a:chExt cx="5702898" cy="46166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A2A8C8-2A32-D8A1-4BCC-37C8442428FF}"/>
                  </a:ext>
                </a:extLst>
              </p:cNvPr>
              <p:cNvSpPr txBox="1"/>
              <p:nvPr/>
            </p:nvSpPr>
            <p:spPr>
              <a:xfrm>
                <a:off x="-73572" y="5171170"/>
                <a:ext cx="15997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latin typeface="Garamond" panose="02020404030301010803" pitchFamily="18" charset="0"/>
                  </a:rPr>
                  <a:t>Window 1</a:t>
                </a:r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7343DC71-8E0B-D90A-25FF-6B208F99C7A6}"/>
                  </a:ext>
                </a:extLst>
              </p:cNvPr>
              <p:cNvGrpSpPr/>
              <p:nvPr/>
            </p:nvGrpSpPr>
            <p:grpSpPr>
              <a:xfrm>
                <a:off x="1907855" y="5224545"/>
                <a:ext cx="3721471" cy="323626"/>
                <a:chOff x="1936928" y="5224773"/>
                <a:chExt cx="4003681" cy="348167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0454978-864B-2CE7-D474-C7A1DF364944}"/>
                    </a:ext>
                  </a:extLst>
                </p:cNvPr>
                <p:cNvSpPr/>
                <p:nvPr/>
              </p:nvSpPr>
              <p:spPr>
                <a:xfrm>
                  <a:off x="1936928" y="5226119"/>
                  <a:ext cx="3270792" cy="3468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C504ADC9-78E4-3DB8-4BDD-C4160AFFBD40}"/>
                    </a:ext>
                  </a:extLst>
                </p:cNvPr>
                <p:cNvSpPr/>
                <p:nvPr/>
              </p:nvSpPr>
              <p:spPr>
                <a:xfrm>
                  <a:off x="5207720" y="5226119"/>
                  <a:ext cx="223930" cy="346821"/>
                </a:xfrm>
                <a:prstGeom prst="rect">
                  <a:avLst/>
                </a:prstGeom>
                <a:pattFill prst="wdDnDiag">
                  <a:fgClr>
                    <a:schemeClr val="bg1">
                      <a:lumMod val="7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E7F3FD65-5E5E-C9C5-F33E-0A9CECB582B2}"/>
                    </a:ext>
                  </a:extLst>
                </p:cNvPr>
                <p:cNvSpPr/>
                <p:nvPr/>
              </p:nvSpPr>
              <p:spPr>
                <a:xfrm>
                  <a:off x="5430202" y="5224773"/>
                  <a:ext cx="510407" cy="3468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C1F58C3-C1B5-5883-C8F8-BFA680E6EE2E}"/>
                </a:ext>
              </a:extLst>
            </p:cNvPr>
            <p:cNvGrpSpPr/>
            <p:nvPr/>
          </p:nvGrpSpPr>
          <p:grpSpPr>
            <a:xfrm>
              <a:off x="439791" y="2352004"/>
              <a:ext cx="9550243" cy="461665"/>
              <a:chOff x="439791" y="2352004"/>
              <a:chExt cx="9550243" cy="461665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F21633A-F7FC-FAD1-FD74-949EA32A8811}"/>
                  </a:ext>
                </a:extLst>
              </p:cNvPr>
              <p:cNvSpPr/>
              <p:nvPr/>
            </p:nvSpPr>
            <p:spPr>
              <a:xfrm>
                <a:off x="8410658" y="2409101"/>
                <a:ext cx="208146" cy="322374"/>
              </a:xfrm>
              <a:prstGeom prst="rect">
                <a:avLst/>
              </a:prstGeom>
              <a:pattFill prst="wdDnDiag">
                <a:fgClr>
                  <a:schemeClr val="bg1">
                    <a:lumMod val="75000"/>
                  </a:schemeClr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40FB73E5-AFEA-4F0C-CEFF-D6A29E6939C9}"/>
                  </a:ext>
                </a:extLst>
              </p:cNvPr>
              <p:cNvGrpSpPr/>
              <p:nvPr/>
            </p:nvGrpSpPr>
            <p:grpSpPr>
              <a:xfrm>
                <a:off x="439791" y="2352004"/>
                <a:ext cx="9550243" cy="461665"/>
                <a:chOff x="439791" y="2352004"/>
                <a:chExt cx="9550243" cy="461665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17C62E1-B01B-4E97-5730-2D9378CF7D6D}"/>
                    </a:ext>
                  </a:extLst>
                </p:cNvPr>
                <p:cNvGrpSpPr/>
                <p:nvPr/>
              </p:nvGrpSpPr>
              <p:grpSpPr>
                <a:xfrm>
                  <a:off x="1907856" y="2409100"/>
                  <a:ext cx="8082178" cy="323277"/>
                  <a:chOff x="1936929" y="5166017"/>
                  <a:chExt cx="4609367" cy="347792"/>
                </a:xfrm>
              </p:grpSpPr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7AE697B8-0CC0-1CB7-F3F7-B6357F25C0CB}"/>
                      </a:ext>
                    </a:extLst>
                  </p:cNvPr>
                  <p:cNvSpPr/>
                  <p:nvPr/>
                </p:nvSpPr>
                <p:spPr>
                  <a:xfrm>
                    <a:off x="1936929" y="5166988"/>
                    <a:ext cx="3708626" cy="346821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C8AE6F64-BF1F-F87E-2466-2E642288A939}"/>
                      </a:ext>
                    </a:extLst>
                  </p:cNvPr>
                  <p:cNvSpPr/>
                  <p:nvPr/>
                </p:nvSpPr>
                <p:spPr>
                  <a:xfrm>
                    <a:off x="5756901" y="5166017"/>
                    <a:ext cx="789395" cy="346821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A5BBC6AD-DD00-2368-D6FB-3B91747A3632}"/>
                    </a:ext>
                  </a:extLst>
                </p:cNvPr>
                <p:cNvSpPr txBox="1"/>
                <p:nvPr/>
              </p:nvSpPr>
              <p:spPr>
                <a:xfrm>
                  <a:off x="439791" y="2352004"/>
                  <a:ext cx="108634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b="1" dirty="0">
                      <a:latin typeface="Garamond" panose="02020404030301010803" pitchFamily="18" charset="0"/>
                    </a:rPr>
                    <a:t>Test</a:t>
                  </a:r>
                </a:p>
              </p:txBody>
            </p:sp>
          </p:grp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35C0B0D-DAEB-C896-0A29-F99280A1F911}"/>
                </a:ext>
              </a:extLst>
            </p:cNvPr>
            <p:cNvGrpSpPr/>
            <p:nvPr/>
          </p:nvGrpSpPr>
          <p:grpSpPr>
            <a:xfrm>
              <a:off x="0" y="4531781"/>
              <a:ext cx="6105902" cy="461665"/>
              <a:chOff x="0" y="4531781"/>
              <a:chExt cx="6105902" cy="461665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34AB6FA7-2FEA-A3ED-630A-EED0F91BC1B8}"/>
                  </a:ext>
                </a:extLst>
              </p:cNvPr>
              <p:cNvGrpSpPr/>
              <p:nvPr/>
            </p:nvGrpSpPr>
            <p:grpSpPr>
              <a:xfrm>
                <a:off x="2384431" y="4585157"/>
                <a:ext cx="3721471" cy="323626"/>
                <a:chOff x="1825689" y="5224773"/>
                <a:chExt cx="4003681" cy="348167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FE2347C1-039E-0C21-9D80-F6A6933129E1}"/>
                    </a:ext>
                  </a:extLst>
                </p:cNvPr>
                <p:cNvSpPr/>
                <p:nvPr/>
              </p:nvSpPr>
              <p:spPr>
                <a:xfrm>
                  <a:off x="1825689" y="5226119"/>
                  <a:ext cx="3270792" cy="3468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4DD4F16E-2624-B690-AC3B-7F7CF869B89E}"/>
                    </a:ext>
                  </a:extLst>
                </p:cNvPr>
                <p:cNvSpPr/>
                <p:nvPr/>
              </p:nvSpPr>
              <p:spPr>
                <a:xfrm>
                  <a:off x="5096481" y="5226119"/>
                  <a:ext cx="223930" cy="346821"/>
                </a:xfrm>
                <a:prstGeom prst="rect">
                  <a:avLst/>
                </a:prstGeom>
                <a:pattFill prst="wdDnDiag">
                  <a:fgClr>
                    <a:schemeClr val="bg1">
                      <a:lumMod val="7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5311F1BD-72EB-597B-08CE-4AC9A7293E1C}"/>
                    </a:ext>
                  </a:extLst>
                </p:cNvPr>
                <p:cNvSpPr/>
                <p:nvPr/>
              </p:nvSpPr>
              <p:spPr>
                <a:xfrm>
                  <a:off x="5318963" y="5224773"/>
                  <a:ext cx="510407" cy="3468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A91F6BD-6731-1B95-9D6E-6AF724B1EBBE}"/>
                  </a:ext>
                </a:extLst>
              </p:cNvPr>
              <p:cNvSpPr txBox="1"/>
              <p:nvPr/>
            </p:nvSpPr>
            <p:spPr>
              <a:xfrm>
                <a:off x="0" y="4531781"/>
                <a:ext cx="15261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latin typeface="Garamond" panose="02020404030301010803" pitchFamily="18" charset="0"/>
                  </a:rPr>
                  <a:t>Window 2</a:t>
                </a: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61601DA-8513-E776-D050-BB2ECD989726}"/>
                </a:ext>
              </a:extLst>
            </p:cNvPr>
            <p:cNvGrpSpPr/>
            <p:nvPr/>
          </p:nvGrpSpPr>
          <p:grpSpPr>
            <a:xfrm>
              <a:off x="-73572" y="3892393"/>
              <a:ext cx="6653904" cy="461665"/>
              <a:chOff x="-73572" y="3892393"/>
              <a:chExt cx="6653904" cy="461665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58F6B4C4-88CC-9262-D086-B5519AFC5825}"/>
                  </a:ext>
                </a:extLst>
              </p:cNvPr>
              <p:cNvGrpSpPr/>
              <p:nvPr/>
            </p:nvGrpSpPr>
            <p:grpSpPr>
              <a:xfrm>
                <a:off x="2858862" y="3945768"/>
                <a:ext cx="3721470" cy="323626"/>
                <a:chOff x="1969651" y="5224773"/>
                <a:chExt cx="4003679" cy="348167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EA7E127D-D887-307D-8F47-4D71FE5CBEA5}"/>
                    </a:ext>
                  </a:extLst>
                </p:cNvPr>
                <p:cNvSpPr/>
                <p:nvPr/>
              </p:nvSpPr>
              <p:spPr>
                <a:xfrm>
                  <a:off x="1969651" y="5226119"/>
                  <a:ext cx="3270792" cy="3468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DE94BE4A-C5A0-0BA0-6AA4-193EE1302BA5}"/>
                    </a:ext>
                  </a:extLst>
                </p:cNvPr>
                <p:cNvSpPr/>
                <p:nvPr/>
              </p:nvSpPr>
              <p:spPr>
                <a:xfrm>
                  <a:off x="5240443" y="5226119"/>
                  <a:ext cx="223930" cy="346821"/>
                </a:xfrm>
                <a:prstGeom prst="rect">
                  <a:avLst/>
                </a:prstGeom>
                <a:pattFill prst="wdDnDiag">
                  <a:fgClr>
                    <a:schemeClr val="bg1">
                      <a:lumMod val="7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3B910488-6F00-FDC4-4C5E-3EAABC0CFAAA}"/>
                    </a:ext>
                  </a:extLst>
                </p:cNvPr>
                <p:cNvSpPr/>
                <p:nvPr/>
              </p:nvSpPr>
              <p:spPr>
                <a:xfrm>
                  <a:off x="5462923" y="5224773"/>
                  <a:ext cx="510407" cy="3468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2C60579D-E2DD-200A-62E3-35F21AD8EAE4}"/>
                  </a:ext>
                </a:extLst>
              </p:cNvPr>
              <p:cNvSpPr txBox="1"/>
              <p:nvPr/>
            </p:nvSpPr>
            <p:spPr>
              <a:xfrm>
                <a:off x="-73572" y="3892393"/>
                <a:ext cx="15997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latin typeface="Garamond" panose="02020404030301010803" pitchFamily="18" charset="0"/>
                  </a:rPr>
                  <a:t>Window 3</a:t>
                </a: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0AA0197B-EEBD-95FE-BFAC-F3685AECF0ED}"/>
                </a:ext>
              </a:extLst>
            </p:cNvPr>
            <p:cNvGrpSpPr/>
            <p:nvPr/>
          </p:nvGrpSpPr>
          <p:grpSpPr>
            <a:xfrm>
              <a:off x="-113157" y="2991240"/>
              <a:ext cx="8706132" cy="461665"/>
              <a:chOff x="-113157" y="2991240"/>
              <a:chExt cx="8706132" cy="461665"/>
            </a:xfrm>
          </p:grpSpPr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35BBB5A-D12A-F38E-CCEB-297F096494BD}"/>
                  </a:ext>
                </a:extLst>
              </p:cNvPr>
              <p:cNvGrpSpPr/>
              <p:nvPr/>
            </p:nvGrpSpPr>
            <p:grpSpPr>
              <a:xfrm>
                <a:off x="4871504" y="3044615"/>
                <a:ext cx="3721471" cy="323626"/>
                <a:chOff x="2133077" y="5224773"/>
                <a:chExt cx="4003681" cy="348167"/>
              </a:xfrm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5ED58BBD-82AE-1101-91A2-A44A75F6D113}"/>
                    </a:ext>
                  </a:extLst>
                </p:cNvPr>
                <p:cNvSpPr/>
                <p:nvPr/>
              </p:nvSpPr>
              <p:spPr>
                <a:xfrm>
                  <a:off x="2133077" y="5226119"/>
                  <a:ext cx="3270792" cy="346821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6B9935B-69A0-F93F-0141-9A791E773A95}"/>
                    </a:ext>
                  </a:extLst>
                </p:cNvPr>
                <p:cNvSpPr/>
                <p:nvPr/>
              </p:nvSpPr>
              <p:spPr>
                <a:xfrm>
                  <a:off x="5403869" y="5226119"/>
                  <a:ext cx="223930" cy="346821"/>
                </a:xfrm>
                <a:prstGeom prst="rect">
                  <a:avLst/>
                </a:prstGeom>
                <a:pattFill prst="wdDnDiag">
                  <a:fgClr>
                    <a:schemeClr val="bg1">
                      <a:lumMod val="7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FD003E1E-31AF-8F09-F5D0-37A6FCDB606F}"/>
                    </a:ext>
                  </a:extLst>
                </p:cNvPr>
                <p:cNvSpPr/>
                <p:nvPr/>
              </p:nvSpPr>
              <p:spPr>
                <a:xfrm>
                  <a:off x="5626351" y="5224773"/>
                  <a:ext cx="510407" cy="346821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</p:grp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0927BF4-3A54-C754-CC64-B259FC78AEA2}"/>
                  </a:ext>
                </a:extLst>
              </p:cNvPr>
              <p:cNvSpPr txBox="1"/>
              <p:nvPr/>
            </p:nvSpPr>
            <p:spPr>
              <a:xfrm>
                <a:off x="-113157" y="2991240"/>
                <a:ext cx="16728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b="1" dirty="0">
                    <a:latin typeface="Garamond" panose="02020404030301010803" pitchFamily="18" charset="0"/>
                  </a:rPr>
                  <a:t>Window 10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BC0F8EB0-5849-108E-9A32-56984AF89A87}"/>
                    </a:ext>
                  </a:extLst>
                </p:cNvPr>
                <p:cNvSpPr txBox="1"/>
                <p:nvPr/>
              </p:nvSpPr>
              <p:spPr>
                <a:xfrm>
                  <a:off x="318654" y="3442443"/>
                  <a:ext cx="1039089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sz="2000" b="1" dirty="0">
                    <a:latin typeface="Garamond" panose="02020404030301010803" pitchFamily="18" charset="0"/>
                  </a:endParaRPr>
                </a:p>
              </p:txBody>
            </p:sp>
          </mc:Choice>
          <mc:Fallback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BC0F8EB0-5849-108E-9A32-56984AF89A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654" y="3442443"/>
                  <a:ext cx="1039089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EB27BEEA-C909-72F0-E0A4-1C7834F82F72}"/>
                </a:ext>
              </a:extLst>
            </p:cNvPr>
            <p:cNvCxnSpPr>
              <a:cxnSpLocks/>
            </p:cNvCxnSpPr>
            <p:nvPr/>
          </p:nvCxnSpPr>
          <p:spPr>
            <a:xfrm>
              <a:off x="8605889" y="2205147"/>
              <a:ext cx="0" cy="3679120"/>
            </a:xfrm>
            <a:prstGeom prst="line">
              <a:avLst/>
            </a:prstGeom>
            <a:solidFill>
              <a:schemeClr val="accent2"/>
            </a:solidFill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2022395-67BA-B192-9664-C6CC3256714C}"/>
                </a:ext>
              </a:extLst>
            </p:cNvPr>
            <p:cNvGrpSpPr/>
            <p:nvPr/>
          </p:nvGrpSpPr>
          <p:grpSpPr>
            <a:xfrm>
              <a:off x="9185862" y="3205801"/>
              <a:ext cx="2596554" cy="2125540"/>
              <a:chOff x="9485211" y="3085978"/>
              <a:chExt cx="2443074" cy="1999901"/>
            </a:xfrm>
          </p:grpSpPr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DF21ED0-AC87-F76F-382F-52E1B72A92DD}"/>
                  </a:ext>
                </a:extLst>
              </p:cNvPr>
              <p:cNvGrpSpPr/>
              <p:nvPr/>
            </p:nvGrpSpPr>
            <p:grpSpPr>
              <a:xfrm>
                <a:off x="9485211" y="3085978"/>
                <a:ext cx="2443074" cy="1999901"/>
                <a:chOff x="9555981" y="2530548"/>
                <a:chExt cx="2869746" cy="1865046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F067115B-5C7E-61AB-2EB5-47146F1A134B}"/>
                    </a:ext>
                  </a:extLst>
                </p:cNvPr>
                <p:cNvGrpSpPr/>
                <p:nvPr/>
              </p:nvGrpSpPr>
              <p:grpSpPr>
                <a:xfrm>
                  <a:off x="9555981" y="2530548"/>
                  <a:ext cx="2869746" cy="1865046"/>
                  <a:chOff x="9363548" y="2417702"/>
                  <a:chExt cx="2664264" cy="1865046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E81AF25-3713-9C04-E7A1-AEB91631972D}"/>
                      </a:ext>
                    </a:extLst>
                  </p:cNvPr>
                  <p:cNvSpPr/>
                  <p:nvPr/>
                </p:nvSpPr>
                <p:spPr>
                  <a:xfrm>
                    <a:off x="9527673" y="2602984"/>
                    <a:ext cx="271830" cy="276998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6EBEFDC-EEFD-9C7A-2A8F-EAEE63493002}"/>
                      </a:ext>
                    </a:extLst>
                  </p:cNvPr>
                  <p:cNvSpPr txBox="1"/>
                  <p:nvPr/>
                </p:nvSpPr>
                <p:spPr>
                  <a:xfrm>
                    <a:off x="9847919" y="2516100"/>
                    <a:ext cx="2051400" cy="4050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>
                        <a:latin typeface="Garamond" panose="02020404030301010803" pitchFamily="18" charset="0"/>
                      </a:rPr>
                      <a:t>Train:	2 years</a:t>
                    </a: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015D5F26-AD20-4567-85FB-399F3A16D18D}"/>
                      </a:ext>
                    </a:extLst>
                  </p:cNvPr>
                  <p:cNvSpPr/>
                  <p:nvPr/>
                </p:nvSpPr>
                <p:spPr>
                  <a:xfrm>
                    <a:off x="9527673" y="3016158"/>
                    <a:ext cx="271849" cy="276997"/>
                  </a:xfrm>
                  <a:prstGeom prst="rect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52EBF62-7B10-02AC-CD12-13083CF5EF0D}"/>
                      </a:ext>
                    </a:extLst>
                  </p:cNvPr>
                  <p:cNvSpPr txBox="1"/>
                  <p:nvPr/>
                </p:nvSpPr>
                <p:spPr>
                  <a:xfrm>
                    <a:off x="9847919" y="2927335"/>
                    <a:ext cx="2179893" cy="4050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>
                        <a:latin typeface="Garamond" panose="02020404030301010803" pitchFamily="18" charset="0"/>
                      </a:rPr>
                      <a:t>Val:	7 weeks</a:t>
                    </a: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A075EBF-0FFA-F3F7-0F81-C7F91D5F42EA}"/>
                      </a:ext>
                    </a:extLst>
                  </p:cNvPr>
                  <p:cNvSpPr/>
                  <p:nvPr/>
                </p:nvSpPr>
                <p:spPr>
                  <a:xfrm>
                    <a:off x="9363548" y="2417702"/>
                    <a:ext cx="2655822" cy="1865046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/>
                  </a:p>
                </p:txBody>
              </p:sp>
            </p:grp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79A15F0-B600-049C-C362-00D04C6677F3}"/>
                    </a:ext>
                  </a:extLst>
                </p:cNvPr>
                <p:cNvSpPr/>
                <p:nvPr/>
              </p:nvSpPr>
              <p:spPr>
                <a:xfrm>
                  <a:off x="9732766" y="3951511"/>
                  <a:ext cx="292793" cy="276999"/>
                </a:xfrm>
                <a:prstGeom prst="rect">
                  <a:avLst/>
                </a:prstGeom>
                <a:pattFill prst="wdDnDiag">
                  <a:fgClr>
                    <a:schemeClr val="bg1">
                      <a:lumMod val="7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B32E919E-5C0D-9924-A5E1-8D8D00EBBE2A}"/>
                    </a:ext>
                  </a:extLst>
                </p:cNvPr>
                <p:cNvSpPr txBox="1"/>
                <p:nvPr/>
              </p:nvSpPr>
              <p:spPr>
                <a:xfrm>
                  <a:off x="10077709" y="3864630"/>
                  <a:ext cx="2348016" cy="4050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>
                      <a:latin typeface="Garamond" panose="02020404030301010803" pitchFamily="18" charset="0"/>
                    </a:rPr>
                    <a:t>Gap:	3 weeks</a:t>
                  </a:r>
                </a:p>
              </p:txBody>
            </p:sp>
          </p:grp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C47726C-747C-67A3-0233-73B4ABFF196B}"/>
                  </a:ext>
                </a:extLst>
              </p:cNvPr>
              <p:cNvSpPr/>
              <p:nvPr/>
            </p:nvSpPr>
            <p:spPr>
              <a:xfrm>
                <a:off x="9635693" y="4170753"/>
                <a:ext cx="249280" cy="29702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53EF8EE-5F67-C0D3-14F4-06E8316CB372}"/>
                  </a:ext>
                </a:extLst>
              </p:cNvPr>
              <p:cNvSpPr txBox="1"/>
              <p:nvPr/>
            </p:nvSpPr>
            <p:spPr>
              <a:xfrm>
                <a:off x="9929369" y="4075550"/>
                <a:ext cx="1734368" cy="434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Garamond" panose="02020404030301010803" pitchFamily="18" charset="0"/>
                  </a:rPr>
                  <a:t>Test:	1 year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488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</TotalTime>
  <Words>573</Words>
  <Application>Microsoft Macintosh PowerPoint</Application>
  <PresentationFormat>Widescreen</PresentationFormat>
  <Paragraphs>88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Garamond</vt:lpstr>
      <vt:lpstr>Office Theme</vt:lpstr>
      <vt:lpstr>Short-term PM2.5 Forecasting using Geospatial Data</vt:lpstr>
      <vt:lpstr>PM2.5 is a public health threat to Southeast Asia</vt:lpstr>
      <vt:lpstr>Accurate, scalable forecasting → targeted interventions</vt:lpstr>
      <vt:lpstr>Lack of born-spatial gridded datasets for PM2.5 forecasting </vt:lpstr>
      <vt:lpstr>Dataset from satellite retrieval and reanalysis</vt:lpstr>
      <vt:lpstr>PowerPoint Presentation</vt:lpstr>
      <vt:lpstr>Δ"PM2.5" shows spatiotemporal autocorrelation</vt:lpstr>
      <vt:lpstr>Δ"PM2.5" exhibits spatial autocorrelation</vt:lpstr>
      <vt:lpstr>Spatiotemporal CV informed by autocorrelation</vt:lpstr>
      <vt:lpstr>Trained XGBoost on tabularized dataset</vt:lpstr>
      <vt:lpstr>More spatial context improves RMSE</vt:lpstr>
      <vt:lpstr>Monthly indicators provide modest benefit</vt:lpstr>
      <vt:lpstr>10% lower RMSE than baseline on test set</vt:lpstr>
      <vt:lpstr>Emissions modeling needs improvement</vt:lpstr>
      <vt:lpstr>PowerPoint Presentation</vt:lpstr>
      <vt:lpstr>Active fire data can miss small and short fires</vt:lpstr>
      <vt:lpstr>XGBoost is not an inherently spatiotemporal model</vt:lpstr>
      <vt:lpstr>PM2.5 data is only a synthetic “ground truth”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Nachat Jatusripitak</dc:creator>
  <cp:lastModifiedBy>Nachat Jatusripitak</cp:lastModifiedBy>
  <cp:revision>29</cp:revision>
  <dcterms:created xsi:type="dcterms:W3CDTF">2025-06-01T19:52:35Z</dcterms:created>
  <dcterms:modified xsi:type="dcterms:W3CDTF">2025-06-07T21:25:16Z</dcterms:modified>
</cp:coreProperties>
</file>